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4" r:id="rId2"/>
    <p:sldId id="284" r:id="rId3"/>
    <p:sldId id="282" r:id="rId4"/>
    <p:sldId id="285" r:id="rId5"/>
    <p:sldId id="256" r:id="rId6"/>
    <p:sldId id="283" r:id="rId7"/>
    <p:sldId id="273" r:id="rId8"/>
    <p:sldId id="274" r:id="rId9"/>
    <p:sldId id="272" r:id="rId10"/>
    <p:sldId id="275" r:id="rId11"/>
    <p:sldId id="276" r:id="rId12"/>
    <p:sldId id="281" r:id="rId13"/>
    <p:sldId id="277" r:id="rId14"/>
    <p:sldId id="278" r:id="rId15"/>
    <p:sldId id="279" r:id="rId16"/>
    <p:sldId id="280" r:id="rId17"/>
    <p:sldId id="286" r:id="rId18"/>
  </p:sldIdLst>
  <p:sldSz cx="9144000" cy="6858000" type="screen4x3"/>
  <p:notesSz cx="6797675" cy="9926638"/>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E91CA3-7CD8-400C-89EF-529EDBBF9029}" type="datetimeFigureOut">
              <a:rPr lang="es-ES" smtClean="0"/>
              <a:t>15/12/2019</a:t>
            </a:fld>
            <a:endParaRPr lang="es-ES"/>
          </a:p>
        </p:txBody>
      </p:sp>
      <p:sp>
        <p:nvSpPr>
          <p:cNvPr id="4" name="Marcador de imagen de diapositiva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E4A09E1-DD27-4A34-8426-C648A0D2C88E}" type="slidenum">
              <a:rPr lang="es-ES" smtClean="0"/>
              <a:t>‹Nº›</a:t>
            </a:fld>
            <a:endParaRPr lang="es-ES"/>
          </a:p>
        </p:txBody>
      </p:sp>
    </p:spTree>
    <p:extLst>
      <p:ext uri="{BB962C8B-B14F-4D97-AF65-F5344CB8AC3E}">
        <p14:creationId xmlns:p14="http://schemas.microsoft.com/office/powerpoint/2010/main" val="1203642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2E4A09E1-DD27-4A34-8426-C648A0D2C88E}" type="slidenum">
              <a:rPr lang="es-ES" smtClean="0"/>
              <a:t>16</a:t>
            </a:fld>
            <a:endParaRPr lang="es-ES"/>
          </a:p>
        </p:txBody>
      </p:sp>
    </p:spTree>
    <p:extLst>
      <p:ext uri="{BB962C8B-B14F-4D97-AF65-F5344CB8AC3E}">
        <p14:creationId xmlns:p14="http://schemas.microsoft.com/office/powerpoint/2010/main" val="2718479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AC7786-FC69-44FF-B02C-F328B09CEFD7}" type="datetimeFigureOut">
              <a:rPr lang="es-CO" smtClean="0"/>
              <a:pPr/>
              <a:t>15/12/2019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34276FD1-3CC1-4BFF-AE15-7F0F56C02A3B}"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C7786-FC69-44FF-B02C-F328B09CEFD7}" type="datetimeFigureOut">
              <a:rPr lang="es-CO" smtClean="0"/>
              <a:pPr/>
              <a:t>15/12/2019</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76FD1-3CC1-4BFF-AE15-7F0F56C02A3B}"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24745"/>
            <a:ext cx="8229600" cy="4752528"/>
          </a:xfrm>
        </p:spPr>
        <p:txBody>
          <a:bodyPr/>
          <a:lstStyle/>
          <a:p>
            <a:pPr marL="0" indent="0" algn="ctr">
              <a:buNone/>
            </a:pPr>
            <a:r>
              <a:rPr lang="es-CO" b="1" dirty="0" smtClean="0">
                <a:latin typeface="Century Gothic" pitchFamily="34" charset="0"/>
              </a:rPr>
              <a:t> </a:t>
            </a:r>
          </a:p>
          <a:p>
            <a:pPr marL="0" indent="0" algn="ctr">
              <a:buNone/>
            </a:pPr>
            <a:r>
              <a:rPr lang="es-CO" b="1" dirty="0" smtClean="0">
                <a:latin typeface="Century Gothic" pitchFamily="34" charset="0"/>
              </a:rPr>
              <a:t>PROCESO DE EMPALME 2019</a:t>
            </a:r>
          </a:p>
          <a:p>
            <a:pPr marL="0" indent="0" algn="ctr">
              <a:buNone/>
            </a:pPr>
            <a:endParaRPr lang="es-CO" b="1" dirty="0">
              <a:latin typeface="Century Gothic" pitchFamily="34" charset="0"/>
            </a:endParaRPr>
          </a:p>
          <a:p>
            <a:pPr marL="0" indent="0" algn="ctr">
              <a:buNone/>
            </a:pPr>
            <a:r>
              <a:rPr lang="es-CO" b="1" dirty="0" smtClean="0">
                <a:latin typeface="Century Gothic" pitchFamily="34" charset="0"/>
              </a:rPr>
              <a:t>DIRECCION DE FUNCION PUBLICA</a:t>
            </a:r>
          </a:p>
          <a:p>
            <a:pPr marL="0" indent="0" algn="ctr">
              <a:buNone/>
            </a:pPr>
            <a:r>
              <a:rPr lang="es-CO" sz="2400" b="1" dirty="0" smtClean="0">
                <a:latin typeface="Century Gothic" pitchFamily="34" charset="0"/>
              </a:rPr>
              <a:t>Secretaria General</a:t>
            </a:r>
            <a:endParaRPr lang="es-CO" sz="2400" b="1" dirty="0">
              <a:latin typeface="Century Gothic" pitchFamily="34" charset="0"/>
            </a:endParaRPr>
          </a:p>
        </p:txBody>
      </p:sp>
    </p:spTree>
    <p:extLst>
      <p:ext uri="{BB962C8B-B14F-4D97-AF65-F5344CB8AC3E}">
        <p14:creationId xmlns:p14="http://schemas.microsoft.com/office/powerpoint/2010/main" val="2265633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80987" y="1933575"/>
            <a:ext cx="8582025" cy="2990850"/>
          </a:xfrm>
          <a:prstGeom prst="rect">
            <a:avLst/>
          </a:prstGeom>
        </p:spPr>
      </p:pic>
    </p:spTree>
    <p:extLst>
      <p:ext uri="{BB962C8B-B14F-4D97-AF65-F5344CB8AC3E}">
        <p14:creationId xmlns:p14="http://schemas.microsoft.com/office/powerpoint/2010/main" val="464184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124744"/>
            <a:ext cx="8003232" cy="4536505"/>
          </a:xfrm>
        </p:spPr>
        <p:txBody>
          <a:bodyPr>
            <a:normAutofit fontScale="25000" lnSpcReduction="20000"/>
          </a:bodyPr>
          <a:lstStyle/>
          <a:p>
            <a:pPr algn="just"/>
            <a:r>
              <a:rPr lang="es-ES" sz="5600" dirty="0">
                <a:latin typeface="Century Gothic" panose="020B0502020202020204" pitchFamily="34" charset="0"/>
              </a:rPr>
              <a:t>Con fundamento en la facultad constitucional de los numerales 3, 4 y 7 del artículo 315 de la Constitución Política de Colombia, son atribuciones del Alcalde: </a:t>
            </a:r>
            <a:r>
              <a:rPr lang="es-ES" sz="5600" i="1" dirty="0">
                <a:latin typeface="Century Gothic" panose="020B0502020202020204" pitchFamily="34" charset="0"/>
              </a:rPr>
              <a:t>“…3. Dirigir la acción administrativa del municipio; asegurar el cumplimiento de las funciones y la prestación de servicios a su cargo, (…); y nombrar y remover a los funcionarios bajo su dependencia (…), de acuerdo con las disposiciones pertinentes.””4. Suprimir o fusionar entidades y dependencias municipales, de conformidad con los acuerdos respectivos.””7. </a:t>
            </a:r>
            <a:r>
              <a:rPr lang="es-ES" sz="5600" i="1" u="sng" dirty="0">
                <a:latin typeface="Century Gothic" panose="020B0502020202020204" pitchFamily="34" charset="0"/>
              </a:rPr>
              <a:t>Crear, suprimir o fusionar los empleos de sus dependencias, señalarles funciones especiales</a:t>
            </a:r>
            <a:r>
              <a:rPr lang="es-ES" sz="5600" i="1" dirty="0">
                <a:latin typeface="Century Gothic" panose="020B0502020202020204" pitchFamily="34" charset="0"/>
              </a:rPr>
              <a:t> y fijar sus emolumentos con arreglo a los acuerdos correspondientes, No podrá crear obligaciones que excedan el monto global fijado para gastos de personal en el presupuesto inicialmente aprobado…</a:t>
            </a:r>
            <a:r>
              <a:rPr lang="es-ES" sz="5600" dirty="0">
                <a:latin typeface="Century Gothic" panose="020B0502020202020204" pitchFamily="34" charset="0"/>
              </a:rPr>
              <a:t>”.</a:t>
            </a:r>
          </a:p>
          <a:p>
            <a:pPr marL="0" indent="0" algn="just">
              <a:buNone/>
            </a:pPr>
            <a:r>
              <a:rPr lang="es-ES" sz="5600" dirty="0">
                <a:latin typeface="Century Gothic" panose="020B0502020202020204" pitchFamily="34" charset="0"/>
              </a:rPr>
              <a:t> </a:t>
            </a:r>
          </a:p>
          <a:p>
            <a:pPr algn="just"/>
            <a:r>
              <a:rPr lang="es-ES" sz="5600" dirty="0">
                <a:latin typeface="Century Gothic" panose="020B0502020202020204" pitchFamily="34" charset="0"/>
              </a:rPr>
              <a:t>Acorde a ello, y a lo ordenado en el titulo 12 del Decreto Nacional 1083 de 2015, en su </a:t>
            </a:r>
            <a:r>
              <a:rPr lang="es-ES" sz="5600" b="1" dirty="0">
                <a:latin typeface="Century Gothic" panose="020B0502020202020204" pitchFamily="34" charset="0"/>
              </a:rPr>
              <a:t>artículo 2.2.12.1 Reformas de las plantas de empleos</a:t>
            </a:r>
            <a:r>
              <a:rPr lang="es-ES" sz="5600" dirty="0">
                <a:latin typeface="Century Gothic" panose="020B0502020202020204" pitchFamily="34" charset="0"/>
              </a:rPr>
              <a:t>, que al texto manifiesta: </a:t>
            </a:r>
            <a:r>
              <a:rPr lang="es-ES" sz="5600" i="1" dirty="0">
                <a:latin typeface="Century Gothic" panose="020B0502020202020204" pitchFamily="34" charset="0"/>
              </a:rPr>
              <a:t>“…Las reformas de las plantas de empleos de las entidades de la Rama Ejecutiva de los órdenes nacional y territorial deberán motivarse, fundarse en necesidades del servicio o en razones de modernización de la administración y basarse en justificaciones o estudios técnicos que así lo demuestren…</a:t>
            </a:r>
            <a:r>
              <a:rPr lang="es-ES" sz="5600" dirty="0">
                <a:latin typeface="Century Gothic" panose="020B0502020202020204" pitchFamily="34" charset="0"/>
              </a:rPr>
              <a:t>.”, la administración municipal de Chía, con fundamento en el </a:t>
            </a:r>
            <a:r>
              <a:rPr lang="es-ES" sz="5600" b="1" dirty="0">
                <a:latin typeface="Century Gothic" panose="020B0502020202020204" pitchFamily="34" charset="0"/>
              </a:rPr>
              <a:t>Estudio Técnico de Planta,</a:t>
            </a:r>
            <a:r>
              <a:rPr lang="es-ES" sz="5600" dirty="0">
                <a:latin typeface="Century Gothic" panose="020B0502020202020204" pitchFamily="34" charset="0"/>
              </a:rPr>
              <a:t> elaborado por la Fundación Creamos Colombia, mediante Contrato de Consultoría Número 2017 – CT – 378, genero la emisión del Decreto Municipal Número 308 de fecha 25 de Junio de 2019, por cuanto se recomendó externalizar los servicios generales de aseo y cafetería, y de vigilancia con empresas especializadas, a partir de la desvinculación efectiva de los actuales servidores que desarrollan dichas funciones, por lo cual implica la supresión de las nomenclaturas de Celador 477 y Auxiliar de Servicios Generales 470.</a:t>
            </a:r>
          </a:p>
          <a:p>
            <a:endParaRPr lang="es-ES" sz="4400" dirty="0">
              <a:latin typeface="Century Gothic" panose="020B0502020202020204" pitchFamily="34" charset="0"/>
            </a:endParaRPr>
          </a:p>
          <a:p>
            <a:endParaRPr lang="es-ES" dirty="0"/>
          </a:p>
        </p:txBody>
      </p:sp>
    </p:spTree>
    <p:extLst>
      <p:ext uri="{BB962C8B-B14F-4D97-AF65-F5344CB8AC3E}">
        <p14:creationId xmlns:p14="http://schemas.microsoft.com/office/powerpoint/2010/main" val="2726986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1268760"/>
            <a:ext cx="8229600" cy="4525963"/>
          </a:xfrm>
        </p:spPr>
        <p:txBody>
          <a:bodyPr>
            <a:normAutofit/>
          </a:bodyPr>
          <a:lstStyle/>
          <a:p>
            <a:pPr algn="just"/>
            <a:r>
              <a:rPr lang="es-ES" sz="1800" dirty="0" smtClean="0">
                <a:latin typeface="Century Gothic" panose="020B0502020202020204" pitchFamily="34" charset="0"/>
              </a:rPr>
              <a:t>La norma determina que la vinculación del personal en actividades no misionales de la entidad, se realizara con una sola modalidad, encontrando que en el municipio de Chía, existían tres clases:</a:t>
            </a:r>
          </a:p>
          <a:p>
            <a:pPr algn="just"/>
            <a:r>
              <a:rPr lang="es-ES" sz="1800" dirty="0" smtClean="0">
                <a:latin typeface="Century Gothic" panose="020B0502020202020204" pitchFamily="34" charset="0"/>
              </a:rPr>
              <a:t>Planta de personal – provisionales</a:t>
            </a:r>
          </a:p>
          <a:p>
            <a:pPr algn="just"/>
            <a:r>
              <a:rPr lang="es-ES" sz="1800" dirty="0" smtClean="0">
                <a:latin typeface="Century Gothic" panose="020B0502020202020204" pitchFamily="34" charset="0"/>
              </a:rPr>
              <a:t>Contrato de Prestación de Servicios</a:t>
            </a:r>
          </a:p>
          <a:p>
            <a:pPr algn="just"/>
            <a:r>
              <a:rPr lang="es-ES" sz="1800" dirty="0" err="1" smtClean="0">
                <a:latin typeface="Century Gothic" panose="020B0502020202020204" pitchFamily="34" charset="0"/>
              </a:rPr>
              <a:t>Tercerizado</a:t>
            </a:r>
            <a:r>
              <a:rPr lang="es-ES" sz="1800" dirty="0" smtClean="0">
                <a:latin typeface="Century Gothic" panose="020B0502020202020204" pitchFamily="34" charset="0"/>
              </a:rPr>
              <a:t> mediante contratación de empresas asociativas o intermediarias</a:t>
            </a:r>
            <a:endParaRPr lang="es-ES" sz="1800" dirty="0">
              <a:latin typeface="Century Gothic" panose="020B0502020202020204" pitchFamily="34" charset="0"/>
            </a:endParaRPr>
          </a:p>
        </p:txBody>
      </p:sp>
    </p:spTree>
    <p:extLst>
      <p:ext uri="{BB962C8B-B14F-4D97-AF65-F5344CB8AC3E}">
        <p14:creationId xmlns:p14="http://schemas.microsoft.com/office/powerpoint/2010/main" val="1425598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1052736"/>
            <a:ext cx="8424936" cy="4824536"/>
          </a:xfrm>
        </p:spPr>
        <p:txBody>
          <a:bodyPr>
            <a:normAutofit fontScale="25000" lnSpcReduction="20000"/>
          </a:bodyPr>
          <a:lstStyle/>
          <a:p>
            <a:pPr algn="just"/>
            <a:r>
              <a:rPr lang="es-ES" sz="4800" dirty="0">
                <a:latin typeface="Century Gothic" panose="020B0502020202020204" pitchFamily="34" charset="0"/>
              </a:rPr>
              <a:t>Lo anterior se sustenta en la facultad que tienen las entidades públicas de contratar todos aquellos servicios que no hacen parte de sus actividades misionales, tal como establece en este sentido el artículo 63 de la Ley 1429 de 2010, de la siguiente manera:</a:t>
            </a:r>
          </a:p>
          <a:p>
            <a:pPr algn="just"/>
            <a:endParaRPr lang="es-ES" sz="4800" dirty="0">
              <a:latin typeface="Century Gothic" panose="020B0502020202020204" pitchFamily="34" charset="0"/>
            </a:endParaRPr>
          </a:p>
          <a:p>
            <a:pPr algn="just"/>
            <a:r>
              <a:rPr lang="es-ES" sz="4800" dirty="0">
                <a:latin typeface="Century Gothic" panose="020B0502020202020204" pitchFamily="34" charset="0"/>
              </a:rPr>
              <a:t>“</a:t>
            </a:r>
            <a:r>
              <a:rPr lang="es-ES" sz="4800" i="1" dirty="0">
                <a:latin typeface="Century Gothic" panose="020B0502020202020204" pitchFamily="34" charset="0"/>
              </a:rPr>
              <a:t>ARTÍCULO 63. CONTRATACIÓN DE PERSONAL A TRAVÉS DE COOPERATIVAS DE TRABAJO ASOCIADO. El personal requerido en toda institución y/o empresa pública y/o privada para el desarrollo de las actividades misionales permanentes no podrá estar vinculado a través de Cooperativas de Servicio de Trabajo Asociado que hagan intermediación laboral o bajo ninguna otra modalidad de vinculación que afecte los derechos constitucionales, legales y prestacionales consagrados en las normas laborales vigentes.</a:t>
            </a:r>
            <a:endParaRPr lang="es-ES" sz="4800" dirty="0">
              <a:latin typeface="Century Gothic" panose="020B0502020202020204" pitchFamily="34" charset="0"/>
            </a:endParaRPr>
          </a:p>
          <a:p>
            <a:pPr algn="just"/>
            <a:endParaRPr lang="es-ES" sz="4800" dirty="0">
              <a:latin typeface="Century Gothic" panose="020B0502020202020204" pitchFamily="34" charset="0"/>
            </a:endParaRPr>
          </a:p>
          <a:p>
            <a:pPr algn="just"/>
            <a:r>
              <a:rPr lang="es-ES" sz="4800" i="1" dirty="0">
                <a:latin typeface="Century Gothic" panose="020B0502020202020204" pitchFamily="34" charset="0"/>
              </a:rPr>
              <a:t>Sin perjuicio de los derechos mínimos irrenunciables previstos en el artículo tercero de la Ley 1233 de 2008, las </a:t>
            </a:r>
            <a:r>
              <a:rPr lang="es-ES" sz="4800" i="1" dirty="0" err="1">
                <a:latin typeface="Century Gothic" panose="020B0502020202020204" pitchFamily="34" charset="0"/>
              </a:rPr>
              <a:t>Precooperativas</a:t>
            </a:r>
            <a:r>
              <a:rPr lang="es-ES" sz="4800" i="1" dirty="0">
                <a:latin typeface="Century Gothic" panose="020B0502020202020204" pitchFamily="34" charset="0"/>
              </a:rPr>
              <a:t> y Cooperativas de Trabajo Asociado, cuando en casos excepcionales previstos por la ley tengan trabajadores, retribuirán a estos y a los trabajadores asociados por las labores realizadas, de conformidad con lo establecido en el Código Sustantivo del Trabajo</a:t>
            </a:r>
            <a:r>
              <a:rPr lang="es-ES" sz="4800" dirty="0">
                <a:latin typeface="Century Gothic" panose="020B0502020202020204" pitchFamily="34" charset="0"/>
              </a:rPr>
              <a:t>.</a:t>
            </a:r>
          </a:p>
          <a:p>
            <a:pPr algn="just"/>
            <a:r>
              <a:rPr lang="es-ES" sz="4800" dirty="0">
                <a:latin typeface="Century Gothic" panose="020B0502020202020204" pitchFamily="34" charset="0"/>
              </a:rPr>
              <a:t>(…)” </a:t>
            </a:r>
          </a:p>
          <a:p>
            <a:pPr marL="0" indent="0" algn="just">
              <a:buNone/>
            </a:pPr>
            <a:r>
              <a:rPr lang="es-ES" sz="4800" dirty="0">
                <a:latin typeface="Century Gothic" panose="020B0502020202020204" pitchFamily="34" charset="0"/>
              </a:rPr>
              <a:t> </a:t>
            </a:r>
          </a:p>
          <a:p>
            <a:pPr algn="just"/>
            <a:r>
              <a:rPr lang="es-ES" sz="4800" i="1" dirty="0">
                <a:latin typeface="Century Gothic" panose="020B0502020202020204" pitchFamily="34" charset="0"/>
              </a:rPr>
              <a:t>“…Asimismo, en observancia del artículo 3° del Decreto-Ley 356 de 1994, que establece que los servicios de vigilancia y seguridad privada, solamente podrán prestarse mediante la obtención de licencia o credencial expedida por la Superintendencia de Vigilancia y Seguridad privada, con base en potestad discrecional, orientada a proteger la seguridad ciudadana, y de la Circular Externa Número 20167000000625 del 04 de Noviembre de 2016, de la Superintendencia de Vigilancia y Seguridad Privada, quien advierte que ninguna entidad del Estado podrá prestar de manera directa servicios de seguridad privada sin estar autorizada para ello por esta Superintendencia, a través de un Permiso de Estado previamente expedido.</a:t>
            </a:r>
            <a:endParaRPr lang="es-ES" sz="4800" dirty="0">
              <a:latin typeface="Century Gothic" panose="020B0502020202020204" pitchFamily="34" charset="0"/>
            </a:endParaRPr>
          </a:p>
          <a:p>
            <a:pPr marL="0" indent="0" algn="just">
              <a:buNone/>
            </a:pPr>
            <a:r>
              <a:rPr lang="es-ES" sz="4800" i="1" dirty="0">
                <a:latin typeface="Century Gothic" panose="020B0502020202020204" pitchFamily="34" charset="0"/>
              </a:rPr>
              <a:t> </a:t>
            </a:r>
            <a:endParaRPr lang="es-ES" sz="4800" dirty="0">
              <a:latin typeface="Century Gothic" panose="020B0502020202020204" pitchFamily="34" charset="0"/>
            </a:endParaRPr>
          </a:p>
          <a:p>
            <a:pPr algn="just"/>
            <a:r>
              <a:rPr lang="es-ES" sz="4800" i="1" dirty="0">
                <a:latin typeface="Century Gothic" panose="020B0502020202020204" pitchFamily="34" charset="0"/>
              </a:rPr>
              <a:t>No obstante, para los procesos de contratación de estos servicios se recomienda a la Administración tener en cuenta, los artículos vigentes del Decreto 583 de 2016, la Ley 356 de 1994 y los lineamientos de la Superintendencia de Vigilancia y Seguridad Privada, en especial la Circular Externa No 20167200000125 del 23 de junio de 2016….”.</a:t>
            </a:r>
            <a:endParaRPr lang="es-ES" sz="4800" dirty="0">
              <a:latin typeface="Century Gothic" panose="020B0502020202020204" pitchFamily="34" charset="0"/>
            </a:endParaRPr>
          </a:p>
          <a:p>
            <a:endParaRPr lang="es-ES" dirty="0"/>
          </a:p>
        </p:txBody>
      </p:sp>
    </p:spTree>
    <p:extLst>
      <p:ext uri="{BB962C8B-B14F-4D97-AF65-F5344CB8AC3E}">
        <p14:creationId xmlns:p14="http://schemas.microsoft.com/office/powerpoint/2010/main" val="1522545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5536" y="1124744"/>
            <a:ext cx="8229600" cy="4525963"/>
          </a:xfrm>
        </p:spPr>
        <p:txBody>
          <a:bodyPr>
            <a:normAutofit fontScale="62500" lnSpcReduction="20000"/>
          </a:bodyPr>
          <a:lstStyle/>
          <a:p>
            <a:r>
              <a:rPr lang="es-ES" dirty="0"/>
              <a:t>Con fundamento en el artículo Tercero del Decreto Nacional 648 de 2017, que al texto manifiesta: </a:t>
            </a:r>
          </a:p>
          <a:p>
            <a:endParaRPr lang="es-ES" dirty="0"/>
          </a:p>
          <a:p>
            <a:pPr algn="just"/>
            <a:r>
              <a:rPr lang="es-ES" dirty="0"/>
              <a:t> </a:t>
            </a:r>
            <a:r>
              <a:rPr lang="es-ES" i="1" dirty="0"/>
              <a:t>ARTÍCULO 3º. Adicionar el Capítulo 1 al Título 12 de la Parte 2 del Libro 2 del Decreto 1083 de 2015, que contendrá el siguiente texto: “CAPÍTULO 1 PROTECCIÓN ESPECIAL EN CASO DE SUPRESIÓN DEL EMPLEO COMO CONSECUENCIA DE UNA REFORMA DE PLANTA DE PERSONAL SECCION 1 DEFINICIONES ARTÍCULO 2.2.12.1.1.1 Definiciones. Para los efectos de la protección especial en caso de supresión del empleo como consecuencia de una reforma de planta de personal, se entiende por: </a:t>
            </a:r>
            <a:endParaRPr lang="es-ES" i="1" dirty="0" smtClean="0"/>
          </a:p>
          <a:p>
            <a:pPr algn="just"/>
            <a:r>
              <a:rPr lang="es-ES" i="1" dirty="0" smtClean="0"/>
              <a:t>1</a:t>
            </a:r>
            <a:r>
              <a:rPr lang="es-ES" i="1" dirty="0"/>
              <a:t>. Madre o padre cabeza de familia sin alternativa económica: Entiéndase por madre o padre cabeza de familia, quien siendo soltera(o) o casada(o), tenga bajo su cargo, económica o socialmente, en forma permanente, hijos menores propios u otras personas incapaces o incapacitadas para trabajar, ya sea por ausencia permanente o incapacidad física, sensorial, síquica o moral del cónyuge o compañera(o) permanente o deficiencia sustancial de los demás miembros del núcleo familiar. </a:t>
            </a:r>
            <a:endParaRPr lang="es-ES" dirty="0"/>
          </a:p>
        </p:txBody>
      </p:sp>
    </p:spTree>
    <p:extLst>
      <p:ext uri="{BB962C8B-B14F-4D97-AF65-F5344CB8AC3E}">
        <p14:creationId xmlns:p14="http://schemas.microsoft.com/office/powerpoint/2010/main" val="224219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1124744"/>
            <a:ext cx="8229600" cy="4536504"/>
          </a:xfrm>
        </p:spPr>
        <p:txBody>
          <a:bodyPr>
            <a:normAutofit fontScale="40000" lnSpcReduction="20000"/>
          </a:bodyPr>
          <a:lstStyle/>
          <a:p>
            <a:pPr algn="just"/>
            <a:r>
              <a:rPr lang="es-ES" sz="4000" i="1" dirty="0"/>
              <a:t>2. Persona con limitación física, mental, visual o auditiva: Aquella que por tener comprometida de manera irreversible la función de un órgano, tiene igualmente afectada su actividad y se encuentra en desventaja en sus interacciones con el entorno laboral, social y cultural. De conformidad con la valoración médica de que se trata más adelante, se considera:</a:t>
            </a:r>
            <a:r>
              <a:rPr lang="es-ES" sz="4000" dirty="0"/>
              <a:t> </a:t>
            </a:r>
          </a:p>
          <a:p>
            <a:pPr algn="just"/>
            <a:r>
              <a:rPr lang="es-ES" sz="4000" i="1" dirty="0" smtClean="0"/>
              <a:t>a) Limitación </a:t>
            </a:r>
            <a:r>
              <a:rPr lang="es-ES" sz="4000" i="1" dirty="0"/>
              <a:t>auditiva: A partir de la pérdida bilateral auditiva moderada / severa, esto es, cuando la persona sólo escucha sonidos a partir de 51 decibeles, con amplificación, lo cual genera dificultades en situaciones que requieren comunicación verbal especialmente en grupos grandes; puede o no haber originado demoras en el desarrollo del lenguaje hablado que reduce la inteligibilidad de su habla si no hay intervención y amplificación; </a:t>
            </a:r>
            <a:endParaRPr lang="es-ES" sz="4000" i="1" dirty="0" smtClean="0"/>
          </a:p>
          <a:p>
            <a:pPr algn="just"/>
            <a:r>
              <a:rPr lang="es-ES" sz="4000" i="1" dirty="0" smtClean="0"/>
              <a:t>b</a:t>
            </a:r>
            <a:r>
              <a:rPr lang="es-ES" sz="4000" i="1" dirty="0"/>
              <a:t>) Limitación visual: A partir de la pérdida bilateral visual desde un rango del 20/60 hasta la no percepción visual junto con un compromiso de la vía óptica que produce alteraciones del campo visual desde el 10 grado del punto de fijación. Los estados ópticos del ojo, como la miopía, la hipermetropía o el astigmatismo, por ser condiciones orgánicas reversibles mediante el uso de anteojos, lentes de contacto o cirugía, no se predican como limitaciones; </a:t>
            </a:r>
            <a:endParaRPr lang="es-ES" sz="4000" i="1" dirty="0" smtClean="0"/>
          </a:p>
          <a:p>
            <a:pPr algn="just"/>
            <a:r>
              <a:rPr lang="es-ES" sz="4000" i="1" dirty="0" smtClean="0"/>
              <a:t>c</a:t>
            </a:r>
            <a:r>
              <a:rPr lang="es-ES" sz="4000" i="1" dirty="0"/>
              <a:t>) Limitación física o mental: Quien sea calificado con una pérdida de capacidad laboral en un rango entre el veinticinco (25) por ciento y el cincuenta (50) por ciento, teniendo en cuenta los factores de deficiencia, discapacidad y </a:t>
            </a:r>
            <a:r>
              <a:rPr lang="es-ES" sz="4000" i="1" dirty="0" smtClean="0"/>
              <a:t>minusvalía</a:t>
            </a:r>
          </a:p>
          <a:p>
            <a:pPr algn="just"/>
            <a:r>
              <a:rPr lang="es-ES" sz="4000" i="1" dirty="0"/>
              <a:t>3. Servidor próximo a pensionarse: Aquel al cual le faltan tres (3) años o menos, para reunir los requisitos de edad y tiempo de servicio o semanas de cotización para obtener el disfrute de la pensión de jubilación o de vejez, al momento de la supresión del empleo</a:t>
            </a:r>
            <a:r>
              <a:rPr lang="es-ES" sz="4000" i="1" dirty="0" smtClean="0"/>
              <a:t>.</a:t>
            </a:r>
          </a:p>
          <a:p>
            <a:pPr algn="just"/>
            <a:endParaRPr lang="es-ES" sz="3400" i="1" dirty="0"/>
          </a:p>
          <a:p>
            <a:pPr algn="just"/>
            <a:endParaRPr lang="es-ES" sz="3400" i="1" dirty="0" smtClean="0"/>
          </a:p>
          <a:p>
            <a:pPr algn="just"/>
            <a:endParaRPr lang="es-ES" sz="3400" dirty="0"/>
          </a:p>
          <a:p>
            <a:endParaRPr lang="es-ES" dirty="0"/>
          </a:p>
        </p:txBody>
      </p:sp>
    </p:spTree>
    <p:extLst>
      <p:ext uri="{BB962C8B-B14F-4D97-AF65-F5344CB8AC3E}">
        <p14:creationId xmlns:p14="http://schemas.microsoft.com/office/powerpoint/2010/main" val="3604627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67544" y="1196753"/>
            <a:ext cx="8229600" cy="4248472"/>
          </a:xfrm>
        </p:spPr>
        <p:txBody>
          <a:bodyPr>
            <a:normAutofit/>
          </a:bodyPr>
          <a:lstStyle/>
          <a:p>
            <a:r>
              <a:rPr lang="es-ES" sz="1200" b="1" u="sng" dirty="0" smtClean="0">
                <a:latin typeface="Century Gothic" panose="020B0502020202020204" pitchFamily="34" charset="0"/>
              </a:rPr>
              <a:t>PROCESO CONCURSO DE MERITOS CONVOCATORIA NUMERO 517 DE 2019</a:t>
            </a:r>
          </a:p>
          <a:p>
            <a:pPr algn="just"/>
            <a:r>
              <a:rPr lang="es-ES" sz="1200" dirty="0" smtClean="0">
                <a:latin typeface="Century Gothic" panose="020B0502020202020204" pitchFamily="34" charset="0"/>
              </a:rPr>
              <a:t>ES UN PROCESO QUE NO SE HABIA CONSOLIDADO DESDE EL 2005.</a:t>
            </a:r>
          </a:p>
          <a:p>
            <a:pPr algn="just"/>
            <a:r>
              <a:rPr lang="es-ES" sz="1200" dirty="0" smtClean="0">
                <a:latin typeface="Century Gothic" panose="020B0502020202020204" pitchFamily="34" charset="0"/>
              </a:rPr>
              <a:t>SE DA POR ORDEN IMPERATIVA DE LA COMISIONA NACIONAL DEL SERVICIO CIVIL, COADYUVADO POR LA PROCURADURIA GENERAL DE LA NACION, ES UN PROCESO DE OBLIGATORIO CUMPLIMIENTO.</a:t>
            </a:r>
          </a:p>
          <a:p>
            <a:pPr algn="just"/>
            <a:r>
              <a:rPr lang="es-ES" sz="1200" dirty="0" smtClean="0">
                <a:latin typeface="Century Gothic" panose="020B0502020202020204" pitchFamily="34" charset="0"/>
              </a:rPr>
              <a:t>SE OFERTARION 315 CARGOS EN 176 LISTAS.</a:t>
            </a:r>
          </a:p>
          <a:p>
            <a:pPr algn="just"/>
            <a:r>
              <a:rPr lang="es-ES" sz="1200" dirty="0" smtClean="0">
                <a:latin typeface="Century Gothic" panose="020B0502020202020204" pitchFamily="34" charset="0"/>
              </a:rPr>
              <a:t>LAS LISTAS DE ELEGIBLES SE PUBLICARON EN LA PAGINA DE LA COMISION NACIONAL DEL SERVICIO CIVIL EL DIA 08 DE MAYO DE 2019</a:t>
            </a:r>
          </a:p>
          <a:p>
            <a:pPr algn="just"/>
            <a:r>
              <a:rPr lang="es-ES" sz="1200" dirty="0" smtClean="0">
                <a:latin typeface="Century Gothic" panose="020B0502020202020204" pitchFamily="34" charset="0"/>
              </a:rPr>
              <a:t>ENTRE LOS DIAS 09 AL 15 DE MAYO DE 2019, CONFORME LO ESTABLECE LA LEY 909 DE 2004, LA COMISION DE PERSONAL DEL MUNICIPIO, DESARROLLO LAS LABORES CORRESPONDIENTES A EFECTUAR LA REVISION DE TODAS Y CADA UNA DE LAS LISTAS DE ELEGIBLES PUESTAS A DISPOSICION.</a:t>
            </a:r>
          </a:p>
          <a:p>
            <a:pPr algn="just"/>
            <a:r>
              <a:rPr lang="es-ES" sz="1200" dirty="0" smtClean="0">
                <a:latin typeface="Century Gothic" panose="020B0502020202020204" pitchFamily="34" charset="0"/>
              </a:rPr>
              <a:t>REALIZADA LA SOLICITUD DE EXCLUSION DE ALGUNOS DE LOS ELEGIBLES EN LISTA, PUESTAS A DISPOSICION DE LA COMISION DE PERSONAL, LA COMISION NACIONAL DEL SERVICIO CIVIL PUSO A DISPOSICION Y EN FIRME, LAS LISTAS QUE NO FUERON OBJETO DE CONTROVERSIA POR PARTE DE LA COMISION DE PERSONAL</a:t>
            </a:r>
          </a:p>
          <a:p>
            <a:pPr algn="just"/>
            <a:r>
              <a:rPr lang="es-ES" sz="1200" dirty="0" smtClean="0">
                <a:latin typeface="Century Gothic" panose="020B0502020202020204" pitchFamily="34" charset="0"/>
              </a:rPr>
              <a:t>SE EMITIERON EN PRINCIPIO 208 ACTOS ADMINISTRATIVOS DE NOMBRAMIENTO EN PERIODO DE PRUEBA, AFECTANDO APROXIMADAMENTE 108 LISTAS.</a:t>
            </a:r>
          </a:p>
          <a:p>
            <a:pPr algn="just"/>
            <a:r>
              <a:rPr lang="es-ES" sz="1200" dirty="0" smtClean="0">
                <a:latin typeface="Century Gothic" panose="020B0502020202020204" pitchFamily="34" charset="0"/>
              </a:rPr>
              <a:t>SITUACIONES ESPECIALES – MECANISMOS DADO POR LA NORMA – CONCEPTO 09 – DESVINCULACION ASISTIDA.</a:t>
            </a:r>
          </a:p>
          <a:p>
            <a:pPr algn="just"/>
            <a:r>
              <a:rPr lang="es-ES" sz="1200" dirty="0" smtClean="0">
                <a:latin typeface="Century Gothic" panose="020B0502020202020204" pitchFamily="34" charset="0"/>
              </a:rPr>
              <a:t>ACTUALMENTE SE HAN POSESIONADO EN LOS CARGOS OFERTADOS 235 PERSONAS, ESTANDO EN ESTADO DE PRORROGA O PENDIENTE DE EMITIR LISTA DE ELEGIBLES 80 ELEGIBLES.</a:t>
            </a:r>
          </a:p>
        </p:txBody>
      </p:sp>
    </p:spTree>
    <p:extLst>
      <p:ext uri="{BB962C8B-B14F-4D97-AF65-F5344CB8AC3E}">
        <p14:creationId xmlns:p14="http://schemas.microsoft.com/office/powerpoint/2010/main" val="195968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92695"/>
            <a:ext cx="8229600" cy="907505"/>
          </a:xfrm>
        </p:spPr>
        <p:txBody>
          <a:bodyPr>
            <a:normAutofit fontScale="90000"/>
          </a:bodyPr>
          <a:lstStyle/>
          <a:p>
            <a:r>
              <a:rPr lang="es-ES" sz="3600" dirty="0" smtClean="0"/>
              <a:t>TEMAS RELEVANTES CONVOCATORIA Y DE SUPRESION</a:t>
            </a:r>
            <a:endParaRPr lang="es-ES" sz="3600" dirty="0"/>
          </a:p>
        </p:txBody>
      </p:sp>
      <p:sp>
        <p:nvSpPr>
          <p:cNvPr id="3" name="Marcador de contenido 2"/>
          <p:cNvSpPr>
            <a:spLocks noGrp="1"/>
          </p:cNvSpPr>
          <p:nvPr>
            <p:ph idx="1"/>
          </p:nvPr>
        </p:nvSpPr>
        <p:spPr>
          <a:xfrm>
            <a:off x="457200" y="1844824"/>
            <a:ext cx="8229600" cy="3960439"/>
          </a:xfrm>
        </p:spPr>
        <p:txBody>
          <a:bodyPr>
            <a:normAutofit fontScale="85000" lnSpcReduction="20000"/>
          </a:bodyPr>
          <a:lstStyle/>
          <a:p>
            <a:pPr algn="just"/>
            <a:r>
              <a:rPr lang="es-ES" sz="2400" dirty="0" smtClean="0">
                <a:latin typeface="Century Gothic" panose="020B0502020202020204" pitchFamily="34" charset="0"/>
              </a:rPr>
              <a:t>El cumplimiento de los términos en cuanto a la verificación </a:t>
            </a:r>
            <a:r>
              <a:rPr lang="es-ES" sz="2400" dirty="0">
                <a:latin typeface="Century Gothic" panose="020B0502020202020204" pitchFamily="34" charset="0"/>
              </a:rPr>
              <a:t>de los requisitos determinados en el Manual de </a:t>
            </a:r>
            <a:r>
              <a:rPr lang="es-ES" sz="2400" dirty="0" smtClean="0">
                <a:latin typeface="Century Gothic" panose="020B0502020202020204" pitchFamily="34" charset="0"/>
              </a:rPr>
              <a:t>Funciones, la expedición de los actos de nombramiento en periodo de prueba de los elegibles y posesión. (Firmeza)</a:t>
            </a:r>
          </a:p>
          <a:p>
            <a:pPr algn="just"/>
            <a:r>
              <a:rPr lang="es-ES" sz="2400" dirty="0" smtClean="0">
                <a:latin typeface="Century Gothic" panose="020B0502020202020204" pitchFamily="34" charset="0"/>
              </a:rPr>
              <a:t>Verificación de SIGEP</a:t>
            </a:r>
          </a:p>
          <a:p>
            <a:pPr algn="just"/>
            <a:r>
              <a:rPr lang="es-ES" sz="2400" dirty="0" smtClean="0">
                <a:latin typeface="Century Gothic" panose="020B0502020202020204" pitchFamily="34" charset="0"/>
              </a:rPr>
              <a:t>Evaluación de Desempeño de los elegibles en periodo de prueba</a:t>
            </a:r>
          </a:p>
          <a:p>
            <a:r>
              <a:rPr lang="es-ES" sz="2400" dirty="0" smtClean="0">
                <a:latin typeface="Century Gothic" panose="020B0502020202020204" pitchFamily="34" charset="0"/>
              </a:rPr>
              <a:t>Caso de los Técnicos Operativos de Transito</a:t>
            </a:r>
          </a:p>
          <a:p>
            <a:r>
              <a:rPr lang="es-ES" sz="2400" dirty="0" smtClean="0">
                <a:latin typeface="Century Gothic" panose="020B0502020202020204" pitchFamily="34" charset="0"/>
              </a:rPr>
              <a:t>Acciones de Tutela </a:t>
            </a:r>
          </a:p>
          <a:p>
            <a:r>
              <a:rPr lang="es-ES" sz="2400" dirty="0" smtClean="0">
                <a:latin typeface="Century Gothic" panose="020B0502020202020204" pitchFamily="34" charset="0"/>
              </a:rPr>
              <a:t>Ubicación de los empleos y el ejercicio en el lugar que le corresponde</a:t>
            </a:r>
          </a:p>
          <a:p>
            <a:r>
              <a:rPr lang="es-ES" sz="2400" dirty="0" smtClean="0">
                <a:latin typeface="Century Gothic" panose="020B0502020202020204" pitchFamily="34" charset="0"/>
              </a:rPr>
              <a:t>Reporte ante la Comisión Nacional del Servicio Civil de 160 cargos aproximadamente para convocatoria</a:t>
            </a:r>
          </a:p>
          <a:p>
            <a:r>
              <a:rPr lang="es-ES" sz="2400" dirty="0" smtClean="0">
                <a:latin typeface="Century Gothic" panose="020B0502020202020204" pitchFamily="34" charset="0"/>
              </a:rPr>
              <a:t>Concursos de ascenso (30%) y abierto – Acuerdo 08736 -2019</a:t>
            </a:r>
          </a:p>
          <a:p>
            <a:pPr marL="0" indent="0">
              <a:buNone/>
            </a:pPr>
            <a:endParaRPr lang="es-ES" sz="2400" dirty="0" smtClean="0"/>
          </a:p>
          <a:p>
            <a:endParaRPr lang="es-ES" dirty="0" smtClean="0"/>
          </a:p>
          <a:p>
            <a:endParaRPr lang="es-ES" dirty="0"/>
          </a:p>
        </p:txBody>
      </p:sp>
    </p:spTree>
    <p:extLst>
      <p:ext uri="{BB962C8B-B14F-4D97-AF65-F5344CB8AC3E}">
        <p14:creationId xmlns:p14="http://schemas.microsoft.com/office/powerpoint/2010/main" val="118479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57201"/>
            <a:ext cx="8229600" cy="1143000"/>
          </a:xfrm>
        </p:spPr>
        <p:txBody>
          <a:bodyPr/>
          <a:lstStyle/>
          <a:p>
            <a:r>
              <a:rPr lang="es-ES" dirty="0" smtClean="0"/>
              <a:t>ESTRUCTURA RECIBIDA</a:t>
            </a:r>
            <a:endParaRPr lang="es-ES" dirty="0"/>
          </a:p>
        </p:txBody>
      </p:sp>
      <p:sp>
        <p:nvSpPr>
          <p:cNvPr id="3" name="Marcador de contenido 2"/>
          <p:cNvSpPr>
            <a:spLocks noGrp="1"/>
          </p:cNvSpPr>
          <p:nvPr>
            <p:ph idx="1"/>
          </p:nvPr>
        </p:nvSpPr>
        <p:spPr>
          <a:xfrm>
            <a:off x="457200" y="1600201"/>
            <a:ext cx="8229600" cy="4133055"/>
          </a:xfrm>
        </p:spPr>
        <p:txBody>
          <a:bodyPr>
            <a:normAutofit fontScale="25000" lnSpcReduction="20000"/>
          </a:bodyPr>
          <a:lstStyle/>
          <a:p>
            <a:pPr marL="0" indent="0" algn="just">
              <a:buNone/>
            </a:pPr>
            <a:r>
              <a:rPr lang="es-ES" sz="5600" dirty="0" smtClean="0">
                <a:latin typeface="Calibri" panose="020F0502020204030204" pitchFamily="34" charset="0"/>
              </a:rPr>
              <a:t>Conforme el </a:t>
            </a:r>
            <a:r>
              <a:rPr lang="es-ES" sz="5600" dirty="0">
                <a:latin typeface="Calibri" panose="020F0502020204030204" pitchFamily="34" charset="0"/>
              </a:rPr>
              <a:t>Acuerdo Número </a:t>
            </a:r>
            <a:r>
              <a:rPr lang="es-ES" sz="5600" dirty="0" smtClean="0">
                <a:latin typeface="Calibri" panose="020F0502020204030204" pitchFamily="34" charset="0"/>
              </a:rPr>
              <a:t>80 </a:t>
            </a:r>
            <a:r>
              <a:rPr lang="es-ES" sz="5600" dirty="0">
                <a:latin typeface="Calibri" panose="020F0502020204030204" pitchFamily="34" charset="0"/>
              </a:rPr>
              <a:t>de </a:t>
            </a:r>
            <a:r>
              <a:rPr lang="es-ES" sz="5600" dirty="0" smtClean="0">
                <a:latin typeface="Calibri" panose="020F0502020204030204" pitchFamily="34" charset="0"/>
              </a:rPr>
              <a:t>Junio 12 de 2015 </a:t>
            </a:r>
            <a:r>
              <a:rPr lang="es-ES" sz="5600" dirty="0">
                <a:latin typeface="Calibri" panose="020F0502020204030204" pitchFamily="34" charset="0"/>
              </a:rPr>
              <a:t>“POR MEDIO DEL CUAL SE CONCEDEN FACULTADES PROTEMPORE AL ALCALDE MUNICIPAL PARA REESTRUCTURAR Y MODERNIZAR LA ADMINISTRACION CENTRAL DEL MUNICIPIO DE CHIA Y SE DICTAN OTRAS DISPOSICIONES, se emitieron los siguientes Actos administrativos para que concretara la reforma o modificación de la Estructura Orgánica y el funcionamiento de la Administración Municipal – Nivel Central, garantizando su fortalecimiento y modernización, de la siguiente </a:t>
            </a:r>
            <a:r>
              <a:rPr lang="es-ES" sz="5600" dirty="0" smtClean="0">
                <a:latin typeface="Calibri" panose="020F0502020204030204" pitchFamily="34" charset="0"/>
              </a:rPr>
              <a:t>manera:</a:t>
            </a:r>
          </a:p>
          <a:p>
            <a:pPr algn="just"/>
            <a:r>
              <a:rPr lang="es-ES" sz="5600" dirty="0" smtClean="0">
                <a:latin typeface="Calibri" panose="020F0502020204030204" pitchFamily="34" charset="0"/>
              </a:rPr>
              <a:t>Decreto </a:t>
            </a:r>
            <a:r>
              <a:rPr lang="es-ES" sz="5600" dirty="0">
                <a:latin typeface="Calibri" panose="020F0502020204030204" pitchFamily="34" charset="0"/>
              </a:rPr>
              <a:t>Municipal Número </a:t>
            </a:r>
            <a:r>
              <a:rPr lang="es-ES" sz="5600" dirty="0" smtClean="0">
                <a:latin typeface="Calibri" panose="020F0502020204030204" pitchFamily="34" charset="0"/>
              </a:rPr>
              <a:t>17 </a:t>
            </a:r>
            <a:r>
              <a:rPr lang="es-ES" sz="5600" dirty="0">
                <a:latin typeface="Calibri" panose="020F0502020204030204" pitchFamily="34" charset="0"/>
              </a:rPr>
              <a:t>de fecha 16 de </a:t>
            </a:r>
            <a:r>
              <a:rPr lang="es-ES" sz="5600" dirty="0" smtClean="0">
                <a:latin typeface="Calibri" panose="020F0502020204030204" pitchFamily="34" charset="0"/>
              </a:rPr>
              <a:t>Junio </a:t>
            </a:r>
            <a:r>
              <a:rPr lang="es-ES" sz="5600" dirty="0">
                <a:latin typeface="Calibri" panose="020F0502020204030204" pitchFamily="34" charset="0"/>
              </a:rPr>
              <a:t>de </a:t>
            </a:r>
            <a:r>
              <a:rPr lang="es-ES" sz="5600" dirty="0" smtClean="0">
                <a:latin typeface="Calibri" panose="020F0502020204030204" pitchFamily="34" charset="0"/>
              </a:rPr>
              <a:t>2015, </a:t>
            </a:r>
            <a:r>
              <a:rPr lang="es-ES" sz="5600" dirty="0">
                <a:latin typeface="Calibri" panose="020F0502020204030204" pitchFamily="34" charset="0"/>
              </a:rPr>
              <a:t>por el cual se </a:t>
            </a:r>
            <a:r>
              <a:rPr lang="es-ES" sz="5600" dirty="0" smtClean="0">
                <a:latin typeface="Calibri" panose="020F0502020204030204" pitchFamily="34" charset="0"/>
              </a:rPr>
              <a:t>modifico la estructura organizacional del Nivel Central y </a:t>
            </a:r>
            <a:r>
              <a:rPr lang="es-ES" sz="5600" dirty="0">
                <a:latin typeface="Calibri" panose="020F0502020204030204" pitchFamily="34" charset="0"/>
              </a:rPr>
              <a:t>se adopta la organización interna de la administración central del municipio de </a:t>
            </a:r>
            <a:r>
              <a:rPr lang="es-ES" sz="5600" dirty="0" smtClean="0">
                <a:latin typeface="Calibri" panose="020F0502020204030204" pitchFamily="34" charset="0"/>
              </a:rPr>
              <a:t>chía.</a:t>
            </a:r>
            <a:endParaRPr lang="es-ES" sz="5600" dirty="0">
              <a:latin typeface="Calibri" panose="020F0502020204030204" pitchFamily="34" charset="0"/>
            </a:endParaRPr>
          </a:p>
          <a:p>
            <a:pPr algn="just"/>
            <a:r>
              <a:rPr lang="es-ES" sz="5600" dirty="0">
                <a:latin typeface="Calibri" panose="020F0502020204030204" pitchFamily="34" charset="0"/>
              </a:rPr>
              <a:t>Decreto Municipal Número </a:t>
            </a:r>
            <a:r>
              <a:rPr lang="es-ES" sz="5600" dirty="0" smtClean="0">
                <a:latin typeface="Calibri" panose="020F0502020204030204" pitchFamily="34" charset="0"/>
              </a:rPr>
              <a:t>18 </a:t>
            </a:r>
            <a:r>
              <a:rPr lang="es-ES" sz="5600" dirty="0">
                <a:latin typeface="Calibri" panose="020F0502020204030204" pitchFamily="34" charset="0"/>
              </a:rPr>
              <a:t>de fecha </a:t>
            </a:r>
            <a:r>
              <a:rPr lang="es-ES" sz="5600" dirty="0" smtClean="0">
                <a:latin typeface="Calibri" panose="020F0502020204030204" pitchFamily="34" charset="0"/>
              </a:rPr>
              <a:t>16 </a:t>
            </a:r>
            <a:r>
              <a:rPr lang="es-ES" sz="5600" dirty="0">
                <a:latin typeface="Calibri" panose="020F0502020204030204" pitchFamily="34" charset="0"/>
              </a:rPr>
              <a:t>de </a:t>
            </a:r>
            <a:r>
              <a:rPr lang="es-ES" sz="5600" dirty="0" smtClean="0">
                <a:latin typeface="Calibri" panose="020F0502020204030204" pitchFamily="34" charset="0"/>
              </a:rPr>
              <a:t>Junio </a:t>
            </a:r>
            <a:r>
              <a:rPr lang="es-ES" sz="5600" dirty="0">
                <a:latin typeface="Calibri" panose="020F0502020204030204" pitchFamily="34" charset="0"/>
              </a:rPr>
              <a:t>de </a:t>
            </a:r>
            <a:r>
              <a:rPr lang="es-ES" sz="5600" dirty="0" smtClean="0">
                <a:latin typeface="Calibri" panose="020F0502020204030204" pitchFamily="34" charset="0"/>
              </a:rPr>
              <a:t>2015, </a:t>
            </a:r>
            <a:r>
              <a:rPr lang="es-ES" sz="5600" dirty="0">
                <a:latin typeface="Calibri" panose="020F0502020204030204" pitchFamily="34" charset="0"/>
              </a:rPr>
              <a:t>“Por medio del cual se </a:t>
            </a:r>
            <a:r>
              <a:rPr lang="es-ES" sz="5600" dirty="0" smtClean="0">
                <a:latin typeface="Calibri" panose="020F0502020204030204" pitchFamily="34" charset="0"/>
              </a:rPr>
              <a:t>adopto </a:t>
            </a:r>
            <a:r>
              <a:rPr lang="es-ES" sz="5600" dirty="0">
                <a:latin typeface="Calibri" panose="020F0502020204030204" pitchFamily="34" charset="0"/>
              </a:rPr>
              <a:t>la planta </a:t>
            </a:r>
            <a:r>
              <a:rPr lang="es-ES" sz="5600" dirty="0" smtClean="0">
                <a:latin typeface="Calibri" panose="020F0502020204030204" pitchFamily="34" charset="0"/>
              </a:rPr>
              <a:t>de empleos </a:t>
            </a:r>
            <a:r>
              <a:rPr lang="es-ES" sz="5600" dirty="0">
                <a:latin typeface="Calibri" panose="020F0502020204030204" pitchFamily="34" charset="0"/>
              </a:rPr>
              <a:t>de la administración central del municipio de chía”.  </a:t>
            </a:r>
          </a:p>
          <a:p>
            <a:pPr algn="just"/>
            <a:r>
              <a:rPr lang="es-ES" sz="5600" dirty="0">
                <a:latin typeface="Calibri" panose="020F0502020204030204" pitchFamily="34" charset="0"/>
              </a:rPr>
              <a:t>Decreto Municipal Número </a:t>
            </a:r>
            <a:r>
              <a:rPr lang="es-ES" sz="5600" dirty="0" smtClean="0">
                <a:latin typeface="Calibri" panose="020F0502020204030204" pitchFamily="34" charset="0"/>
              </a:rPr>
              <a:t>41 </a:t>
            </a:r>
            <a:r>
              <a:rPr lang="es-ES" sz="5600" dirty="0">
                <a:latin typeface="Calibri" panose="020F0502020204030204" pitchFamily="34" charset="0"/>
              </a:rPr>
              <a:t>de </a:t>
            </a:r>
            <a:r>
              <a:rPr lang="es-ES" sz="5600" dirty="0" smtClean="0">
                <a:latin typeface="Calibri" panose="020F0502020204030204" pitchFamily="34" charset="0"/>
              </a:rPr>
              <a:t>2015, </a:t>
            </a:r>
            <a:r>
              <a:rPr lang="es-ES" sz="5600" dirty="0">
                <a:latin typeface="Calibri" panose="020F0502020204030204" pitchFamily="34" charset="0"/>
              </a:rPr>
              <a:t>“Por la cual se </a:t>
            </a:r>
            <a:r>
              <a:rPr lang="es-ES" sz="5600" dirty="0" smtClean="0">
                <a:latin typeface="Calibri" panose="020F0502020204030204" pitchFamily="34" charset="0"/>
              </a:rPr>
              <a:t>corrigió un error en el Decreto Número 018 de 2015</a:t>
            </a:r>
            <a:endParaRPr lang="es-ES" sz="5600" dirty="0">
              <a:latin typeface="Calibri" panose="020F0502020204030204" pitchFamily="34" charset="0"/>
            </a:endParaRPr>
          </a:p>
          <a:p>
            <a:pPr algn="just"/>
            <a:r>
              <a:rPr lang="es-ES" sz="5600" dirty="0">
                <a:latin typeface="Calibri" panose="020F0502020204030204" pitchFamily="34" charset="0"/>
              </a:rPr>
              <a:t>Resolución Número </a:t>
            </a:r>
            <a:r>
              <a:rPr lang="es-ES" sz="5600" dirty="0" smtClean="0">
                <a:latin typeface="Calibri" panose="020F0502020204030204" pitchFamily="34" charset="0"/>
              </a:rPr>
              <a:t>1805 </a:t>
            </a:r>
            <a:r>
              <a:rPr lang="es-ES" sz="5600" dirty="0">
                <a:latin typeface="Calibri" panose="020F0502020204030204" pitchFamily="34" charset="0"/>
              </a:rPr>
              <a:t>de </a:t>
            </a:r>
            <a:r>
              <a:rPr lang="es-ES" sz="4400" i="1" dirty="0">
                <a:solidFill>
                  <a:srgbClr val="000000"/>
                </a:solidFill>
                <a:latin typeface="Century Gothic" panose="020B0502020202020204" pitchFamily="34" charset="0"/>
                <a:ea typeface="Calibri" panose="020F0502020204030204" pitchFamily="34" charset="0"/>
              </a:rPr>
              <a:t>2015</a:t>
            </a:r>
            <a:r>
              <a:rPr lang="es-ES" sz="5600" dirty="0" smtClean="0">
                <a:latin typeface="Calibri" panose="020F0502020204030204" pitchFamily="34" charset="0"/>
              </a:rPr>
              <a:t>, </a:t>
            </a:r>
            <a:r>
              <a:rPr lang="es-ES" sz="5600" dirty="0">
                <a:latin typeface="Calibri" panose="020F0502020204030204" pitchFamily="34" charset="0"/>
              </a:rPr>
              <a:t>“por la cual se </a:t>
            </a:r>
            <a:r>
              <a:rPr lang="es-ES" sz="5600" dirty="0" smtClean="0">
                <a:latin typeface="Calibri" panose="020F0502020204030204" pitchFamily="34" charset="0"/>
              </a:rPr>
              <a:t>estableció el manual </a:t>
            </a:r>
            <a:r>
              <a:rPr lang="es-ES" sz="5600" dirty="0">
                <a:latin typeface="Calibri" panose="020F0502020204030204" pitchFamily="34" charset="0"/>
              </a:rPr>
              <a:t>especifico de funciones y de competencias laborales, para los empleos de la planta de personal de la administración central del municipio de </a:t>
            </a:r>
            <a:r>
              <a:rPr lang="es-ES" sz="5600" dirty="0" smtClean="0">
                <a:latin typeface="Calibri" panose="020F0502020204030204" pitchFamily="34" charset="0"/>
              </a:rPr>
              <a:t>chía</a:t>
            </a:r>
          </a:p>
          <a:p>
            <a:pPr algn="just"/>
            <a:r>
              <a:rPr lang="es-ES" sz="5600" dirty="0" smtClean="0">
                <a:latin typeface="Calibri" panose="020F0502020204030204" pitchFamily="34" charset="0"/>
              </a:rPr>
              <a:t>Decreto </a:t>
            </a:r>
            <a:r>
              <a:rPr lang="es-ES" sz="5600" dirty="0">
                <a:latin typeface="Calibri" panose="020F0502020204030204" pitchFamily="34" charset="0"/>
              </a:rPr>
              <a:t>Municipal Número </a:t>
            </a:r>
            <a:r>
              <a:rPr lang="es-ES" sz="5600" dirty="0" smtClean="0">
                <a:latin typeface="Calibri" panose="020F0502020204030204" pitchFamily="34" charset="0"/>
              </a:rPr>
              <a:t>3508 </a:t>
            </a:r>
            <a:r>
              <a:rPr lang="es-ES" sz="5600" dirty="0">
                <a:latin typeface="Calibri" panose="020F0502020204030204" pitchFamily="34" charset="0"/>
              </a:rPr>
              <a:t>de fecha </a:t>
            </a:r>
            <a:r>
              <a:rPr lang="es-ES" sz="5600" dirty="0" smtClean="0">
                <a:latin typeface="Calibri" panose="020F0502020204030204" pitchFamily="34" charset="0"/>
              </a:rPr>
              <a:t>17 </a:t>
            </a:r>
            <a:r>
              <a:rPr lang="es-ES" sz="5600" dirty="0">
                <a:latin typeface="Calibri" panose="020F0502020204030204" pitchFamily="34" charset="0"/>
              </a:rPr>
              <a:t>de </a:t>
            </a:r>
            <a:r>
              <a:rPr lang="es-ES" sz="5600" dirty="0" smtClean="0">
                <a:latin typeface="Calibri" panose="020F0502020204030204" pitchFamily="34" charset="0"/>
              </a:rPr>
              <a:t>Noviembre de 2015, </a:t>
            </a:r>
            <a:r>
              <a:rPr lang="es-ES" sz="5600" dirty="0">
                <a:latin typeface="Calibri" panose="020F0502020204030204" pitchFamily="34" charset="0"/>
              </a:rPr>
              <a:t>“por el cual se </a:t>
            </a:r>
            <a:r>
              <a:rPr lang="es-ES" sz="5600" dirty="0" smtClean="0">
                <a:latin typeface="Calibri" panose="020F0502020204030204" pitchFamily="34" charset="0"/>
              </a:rPr>
              <a:t>ajusta y modifica la resolución 1805 de 2015 – Manual Especifico de funciones y Competencias Laborales para los empleos de la Planta de  Personal del Nivel Central del Municipio de Chía – </a:t>
            </a:r>
            <a:r>
              <a:rPr lang="es-ES" sz="5600" dirty="0" err="1" smtClean="0">
                <a:latin typeface="Calibri" panose="020F0502020204030204" pitchFamily="34" charset="0"/>
              </a:rPr>
              <a:t>Cundinarmarca</a:t>
            </a:r>
            <a:r>
              <a:rPr lang="es-ES" sz="5600" dirty="0" smtClean="0">
                <a:latin typeface="Calibri" panose="020F0502020204030204" pitchFamily="34" charset="0"/>
              </a:rPr>
              <a:t>, y se dictan otras disposiciones.</a:t>
            </a:r>
          </a:p>
          <a:p>
            <a:pPr algn="just"/>
            <a:r>
              <a:rPr lang="es-ES" sz="5600" dirty="0" smtClean="0">
                <a:latin typeface="Calibri" panose="020F0502020204030204" pitchFamily="34" charset="0"/>
              </a:rPr>
              <a:t>Resolución Número 4420 de Diciembre 05 de 2017, por medio de la cual se modifica la Resolución 3508, Manual </a:t>
            </a:r>
            <a:r>
              <a:rPr lang="es-ES" sz="5600" dirty="0">
                <a:latin typeface="Calibri" panose="020F0502020204030204" pitchFamily="34" charset="0"/>
              </a:rPr>
              <a:t>Especifico de funciones y Competencias Laborales para los empleos de la Planta de  Personal del Nivel Central del Municipio de </a:t>
            </a:r>
            <a:r>
              <a:rPr lang="es-ES" sz="5600" dirty="0" smtClean="0">
                <a:latin typeface="Calibri" panose="020F0502020204030204" pitchFamily="34" charset="0"/>
              </a:rPr>
              <a:t>Chía</a:t>
            </a:r>
            <a:endParaRPr lang="es-ES" dirty="0"/>
          </a:p>
        </p:txBody>
      </p:sp>
    </p:spTree>
    <p:extLst>
      <p:ext uri="{BB962C8B-B14F-4D97-AF65-F5344CB8AC3E}">
        <p14:creationId xmlns:p14="http://schemas.microsoft.com/office/powerpoint/2010/main" val="145441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64460"/>
            <a:ext cx="8229600" cy="1143000"/>
          </a:xfrm>
        </p:spPr>
        <p:txBody>
          <a:bodyPr/>
          <a:lstStyle/>
          <a:p>
            <a:r>
              <a:rPr lang="es-ES" dirty="0" smtClean="0"/>
              <a:t>ESTRUCTURA ACTUAL </a:t>
            </a:r>
            <a:endParaRPr lang="es-ES" dirty="0"/>
          </a:p>
        </p:txBody>
      </p:sp>
      <p:pic>
        <p:nvPicPr>
          <p:cNvPr id="4" name="Marcador de contenido 3"/>
          <p:cNvPicPr>
            <a:picLocks noGrp="1" noChangeAspect="1"/>
          </p:cNvPicPr>
          <p:nvPr>
            <p:ph idx="1"/>
          </p:nvPr>
        </p:nvPicPr>
        <p:blipFill>
          <a:blip r:embed="rId2"/>
          <a:stretch>
            <a:fillRect/>
          </a:stretch>
        </p:blipFill>
        <p:spPr>
          <a:xfrm>
            <a:off x="179512" y="1412776"/>
            <a:ext cx="8856984" cy="4392712"/>
          </a:xfrm>
          <a:prstGeom prst="rect">
            <a:avLst/>
          </a:prstGeom>
        </p:spPr>
      </p:pic>
    </p:spTree>
    <p:extLst>
      <p:ext uri="{BB962C8B-B14F-4D97-AF65-F5344CB8AC3E}">
        <p14:creationId xmlns:p14="http://schemas.microsoft.com/office/powerpoint/2010/main" val="2377797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547664" y="836712"/>
            <a:ext cx="6696744" cy="5040560"/>
          </a:xfrm>
          <a:prstGeom prst="rect">
            <a:avLst/>
          </a:prstGeom>
        </p:spPr>
      </p:pic>
    </p:spTree>
    <p:extLst>
      <p:ext uri="{BB962C8B-B14F-4D97-AF65-F5344CB8AC3E}">
        <p14:creationId xmlns:p14="http://schemas.microsoft.com/office/powerpoint/2010/main" val="918881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1 Rectángulo"/>
          <p:cNvSpPr/>
          <p:nvPr/>
        </p:nvSpPr>
        <p:spPr>
          <a:xfrm>
            <a:off x="2500298" y="6000768"/>
            <a:ext cx="1928826" cy="428628"/>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s-CO" dirty="0">
              <a:ln>
                <a:solidFill>
                  <a:schemeClr val="bg1">
                    <a:lumMod val="95000"/>
                  </a:schemeClr>
                </a:solidFill>
              </a:ln>
              <a:solidFill>
                <a:schemeClr val="bg1">
                  <a:lumMod val="95000"/>
                </a:schemeClr>
              </a:solidFill>
            </a:endParaRPr>
          </a:p>
        </p:txBody>
      </p:sp>
      <p:sp>
        <p:nvSpPr>
          <p:cNvPr id="3" name="2 Título"/>
          <p:cNvSpPr>
            <a:spLocks noGrp="1"/>
          </p:cNvSpPr>
          <p:nvPr>
            <p:ph type="title" idx="4294967295"/>
          </p:nvPr>
        </p:nvSpPr>
        <p:spPr>
          <a:xfrm>
            <a:off x="0" y="981075"/>
            <a:ext cx="7632700" cy="4321175"/>
          </a:xfrm>
        </p:spPr>
        <p:txBody>
          <a:bodyPr>
            <a:noAutofit/>
          </a:bodyPr>
          <a:lstStyle/>
          <a:p>
            <a:r>
              <a:rPr lang="es-CO" sz="2000" dirty="0" smtClean="0"/>
              <a:t/>
            </a:r>
            <a:br>
              <a:rPr lang="es-CO" sz="2000" dirty="0" smtClean="0"/>
            </a:br>
            <a:endParaRPr lang="es-CO" sz="2000" dirty="0">
              <a:latin typeface="Century Gothic" pitchFamily="34" charset="0"/>
            </a:endParaRPr>
          </a:p>
        </p:txBody>
      </p:sp>
      <p:sp>
        <p:nvSpPr>
          <p:cNvPr id="4" name="Rectángulo 3"/>
          <p:cNvSpPr/>
          <p:nvPr/>
        </p:nvSpPr>
        <p:spPr>
          <a:xfrm>
            <a:off x="755576" y="1340768"/>
            <a:ext cx="8004731" cy="4093428"/>
          </a:xfrm>
          <a:prstGeom prst="rect">
            <a:avLst/>
          </a:prstGeom>
        </p:spPr>
        <p:txBody>
          <a:bodyPr wrap="square">
            <a:spAutoFit/>
          </a:bodyPr>
          <a:lstStyle/>
          <a:p>
            <a:pPr algn="just">
              <a:spcAft>
                <a:spcPts val="0"/>
              </a:spcAft>
            </a:pPr>
            <a:r>
              <a:rPr lang="es-ES" sz="1200" i="1" dirty="0" smtClean="0">
                <a:latin typeface="Century Gothic" panose="020B0502020202020204" pitchFamily="34" charset="0"/>
              </a:rPr>
              <a:t>Conforme el Acuerdo Número 156 </a:t>
            </a:r>
            <a:r>
              <a:rPr lang="es-ES" sz="1200" i="1" dirty="0">
                <a:latin typeface="Century Gothic" panose="020B0502020202020204" pitchFamily="34" charset="0"/>
              </a:rPr>
              <a:t>de 2019 “POR MEDIO DEL CUAL SE CONCEDEN FACULTADES PROTEMPORE AL ALCALDE MUNICIPAL PARA REESTRUCTURAR Y MODERNIZAR LA ADMINISTRACION CENTRAL DEL MUNICIPIO DE CHIA Y SE DICTAN OTRAS </a:t>
            </a:r>
            <a:r>
              <a:rPr lang="es-ES" sz="1200" i="1" dirty="0" smtClean="0">
                <a:latin typeface="Century Gothic" panose="020B0502020202020204" pitchFamily="34" charset="0"/>
              </a:rPr>
              <a:t>DISPOSICIONES, se emitieron los siguientes Actos administrativos </a:t>
            </a:r>
            <a:r>
              <a:rPr lang="es-ES" sz="1200" i="1" dirty="0" smtClean="0">
                <a:solidFill>
                  <a:srgbClr val="000000"/>
                </a:solidFill>
                <a:latin typeface="Century Gothic" panose="020B0502020202020204" pitchFamily="34" charset="0"/>
                <a:ea typeface="Calibri" panose="020F0502020204030204" pitchFamily="34" charset="0"/>
              </a:rPr>
              <a:t>para </a:t>
            </a:r>
            <a:r>
              <a:rPr lang="es-ES" sz="1200" i="1" dirty="0">
                <a:solidFill>
                  <a:srgbClr val="000000"/>
                </a:solidFill>
                <a:latin typeface="Century Gothic" panose="020B0502020202020204" pitchFamily="34" charset="0"/>
                <a:ea typeface="Calibri" panose="020F0502020204030204" pitchFamily="34" charset="0"/>
              </a:rPr>
              <a:t>que concretara la reforma o modificación de la Estructura Orgánica y el funcionamiento de la Administración Municipal – Nivel Central, garantizando su fortalecimiento y modernización, de la siguiente manera:</a:t>
            </a:r>
            <a:endParaRPr lang="es-ES" sz="1200" dirty="0">
              <a:latin typeface="Century Gothic" panose="020B0502020202020204" pitchFamily="34" charset="0"/>
              <a:ea typeface="Times New Roman" panose="02020603050405020304" pitchFamily="18" charset="0"/>
            </a:endParaRPr>
          </a:p>
          <a:p>
            <a:pPr algn="just">
              <a:spcAft>
                <a:spcPts val="0"/>
              </a:spcAft>
            </a:pPr>
            <a:r>
              <a:rPr lang="es-ES" sz="1200" i="1" dirty="0">
                <a:solidFill>
                  <a:srgbClr val="000000"/>
                </a:solidFill>
                <a:latin typeface="Century Gothic" panose="020B0502020202020204" pitchFamily="34" charset="0"/>
                <a:ea typeface="Calibri" panose="020F0502020204030204" pitchFamily="34" charset="0"/>
              </a:rPr>
              <a:t> </a:t>
            </a:r>
            <a:endParaRPr lang="es-ES" sz="12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1100" i="1" dirty="0">
                <a:solidFill>
                  <a:srgbClr val="000000"/>
                </a:solidFill>
                <a:latin typeface="Century Gothic" panose="020B0502020202020204" pitchFamily="34" charset="0"/>
                <a:ea typeface="Calibri" panose="020F0502020204030204" pitchFamily="34" charset="0"/>
              </a:rPr>
              <a:t>Decreto Municipal Número 40 de fecha 16 de Mayo de 2019, por el cual se establece el manual básico de la administración municipal de chía y se adopta la organización interna de la administración central del municipio de chía,  del 16 de mayo de 2019. </a:t>
            </a:r>
            <a:endParaRPr lang="es-ES" sz="11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1100" dirty="0">
                <a:solidFill>
                  <a:srgbClr val="000000"/>
                </a:solidFill>
                <a:latin typeface="Century Gothic" panose="020B0502020202020204" pitchFamily="34" charset="0"/>
                <a:ea typeface="Calibri" panose="020F0502020204030204" pitchFamily="34" charset="0"/>
              </a:rPr>
              <a:t>Decreto Municipal Número 44 de fecha 21 de Mayo de 2019</a:t>
            </a:r>
            <a:r>
              <a:rPr lang="es-ES" sz="1100" i="1" dirty="0">
                <a:solidFill>
                  <a:srgbClr val="000000"/>
                </a:solidFill>
                <a:latin typeface="Century Gothic" panose="020B0502020202020204" pitchFamily="34" charset="0"/>
                <a:ea typeface="Calibri" panose="020F0502020204030204" pitchFamily="34" charset="0"/>
              </a:rPr>
              <a:t>, “Por medio del cual se modifica la planta de personal de la administración central del municipio de chía”. </a:t>
            </a:r>
            <a:r>
              <a:rPr lang="es-ES" sz="1100" i="1" dirty="0" smtClean="0">
                <a:solidFill>
                  <a:srgbClr val="000000"/>
                </a:solidFill>
                <a:latin typeface="Century Gothic" panose="020B0502020202020204" pitchFamily="34" charset="0"/>
                <a:ea typeface="Calibri" panose="020F0502020204030204" pitchFamily="34" charset="0"/>
              </a:rPr>
              <a:t> Acto de autonomía constitucional radicada en el Alcalde Municipal</a:t>
            </a:r>
            <a:endParaRPr lang="es-ES" sz="1100" dirty="0">
              <a:solidFill>
                <a:srgbClr val="000000"/>
              </a:solidFill>
              <a:latin typeface="Times New Roman" panose="02020603050405020304" pitchFamily="18" charset="0"/>
              <a:ea typeface="Times New Roman" panose="02020603050405020304" pitchFamily="18" charset="0"/>
            </a:endParaRPr>
          </a:p>
          <a:p>
            <a:pPr marL="342900" indent="-342900" algn="just">
              <a:buFont typeface="+mj-lt"/>
              <a:buAutoNum type="arabicPeriod"/>
            </a:pPr>
            <a:r>
              <a:rPr lang="es-ES" sz="1100" i="1" dirty="0">
                <a:solidFill>
                  <a:srgbClr val="000000"/>
                </a:solidFill>
                <a:latin typeface="Century Gothic" panose="020B0502020202020204" pitchFamily="34" charset="0"/>
                <a:ea typeface="Calibri" panose="020F0502020204030204" pitchFamily="34" charset="0"/>
              </a:rPr>
              <a:t>Decreto Municipal Número 45 de fecha 21 de mayo de 2019, “Por la cual se distribuyen unos cargos de la planta global de la administración central del municipio de chía</a:t>
            </a:r>
            <a:r>
              <a:rPr lang="es-ES" sz="1100" i="1" dirty="0" smtClean="0">
                <a:solidFill>
                  <a:srgbClr val="000000"/>
                </a:solidFill>
                <a:latin typeface="Century Gothic" panose="020B0502020202020204" pitchFamily="34" charset="0"/>
                <a:ea typeface="Calibri" panose="020F0502020204030204" pitchFamily="34" charset="0"/>
              </a:rPr>
              <a:t>.” </a:t>
            </a:r>
            <a:r>
              <a:rPr lang="es-ES" sz="1100" i="1" dirty="0">
                <a:solidFill>
                  <a:srgbClr val="000000"/>
                </a:solidFill>
                <a:latin typeface="Century Gothic" panose="020B0502020202020204" pitchFamily="34" charset="0"/>
                <a:ea typeface="Calibri" panose="020F0502020204030204" pitchFamily="34" charset="0"/>
              </a:rPr>
              <a:t>Acto de autonomía constitucional radicada en el Alcalde Municipal</a:t>
            </a:r>
            <a:endParaRPr lang="es-ES" sz="1100" dirty="0">
              <a:solidFill>
                <a:srgbClr val="000000"/>
              </a:solidFill>
              <a:latin typeface="Times New Roman" panose="02020603050405020304" pitchFamily="18" charset="0"/>
              <a:ea typeface="Times New Roman" panose="02020603050405020304" pitchFamily="18" charset="0"/>
            </a:endParaRPr>
          </a:p>
          <a:p>
            <a:pPr marL="342900" indent="-342900" algn="just">
              <a:buFont typeface="+mj-lt"/>
              <a:buAutoNum type="arabicPeriod"/>
            </a:pPr>
            <a:r>
              <a:rPr lang="es-ES" sz="1100" i="1" dirty="0" smtClean="0">
                <a:solidFill>
                  <a:srgbClr val="000000"/>
                </a:solidFill>
                <a:latin typeface="Century Gothic" panose="020B0502020202020204" pitchFamily="34" charset="0"/>
                <a:ea typeface="Calibri" panose="020F0502020204030204" pitchFamily="34" charset="0"/>
              </a:rPr>
              <a:t>Resolución </a:t>
            </a:r>
            <a:r>
              <a:rPr lang="es-ES" sz="1100" i="1" dirty="0">
                <a:solidFill>
                  <a:srgbClr val="000000"/>
                </a:solidFill>
                <a:latin typeface="Century Gothic" panose="020B0502020202020204" pitchFamily="34" charset="0"/>
                <a:ea typeface="Calibri" panose="020F0502020204030204" pitchFamily="34" charset="0"/>
              </a:rPr>
              <a:t>Número 2121 de fecha 21 de mayo de 2019, “por la cual se modifica el manual especifico de funciones y de competencias laborales, para los empleos de la planta de personal de la administración central del municipio de chía, adoptado mediante el Decreto Número 40 de 2019”. Acto de autonomía constitucional radicada en el Alcalde Municipal</a:t>
            </a:r>
            <a:endParaRPr lang="es-ES" sz="11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es-ES" sz="1100" i="1" dirty="0" smtClean="0">
                <a:solidFill>
                  <a:srgbClr val="000000"/>
                </a:solidFill>
                <a:latin typeface="Century Gothic" panose="020B0502020202020204" pitchFamily="34" charset="0"/>
                <a:ea typeface="Calibri" panose="020F0502020204030204" pitchFamily="34" charset="0"/>
              </a:rPr>
              <a:t>Decreto </a:t>
            </a:r>
            <a:r>
              <a:rPr lang="es-ES" sz="1100" i="1" dirty="0">
                <a:solidFill>
                  <a:srgbClr val="000000"/>
                </a:solidFill>
                <a:latin typeface="Century Gothic" panose="020B0502020202020204" pitchFamily="34" charset="0"/>
                <a:ea typeface="Calibri" panose="020F0502020204030204" pitchFamily="34" charset="0"/>
              </a:rPr>
              <a:t>Municipal Número 276 de fecha 12 de Junio de 2019, “por el cual se incrementan las asignaciones básicas mensuales para los empleados de la administración municipal – nivel central – para la vigencia fiscal 2019 y se dictan otras disposiciones. </a:t>
            </a:r>
            <a:endParaRPr lang="es-ES" sz="1100" dirty="0">
              <a:solidFill>
                <a:srgbClr val="000000"/>
              </a:solidFill>
              <a:effectLst/>
              <a:latin typeface="Times New Roman" panose="02020603050405020304" pitchFamily="18" charset="0"/>
              <a:ea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413792"/>
            <a:ext cx="8229600" cy="1143000"/>
          </a:xfrm>
        </p:spPr>
        <p:txBody>
          <a:bodyPr/>
          <a:lstStyle/>
          <a:p>
            <a:r>
              <a:rPr lang="es-ES" dirty="0"/>
              <a:t>ESTRUCTURA ACTUAL </a:t>
            </a:r>
          </a:p>
        </p:txBody>
      </p:sp>
      <p:pic>
        <p:nvPicPr>
          <p:cNvPr id="4" name="Marcador de contenido 3"/>
          <p:cNvPicPr>
            <a:picLocks noGrp="1" noChangeAspect="1"/>
          </p:cNvPicPr>
          <p:nvPr>
            <p:ph idx="1"/>
          </p:nvPr>
        </p:nvPicPr>
        <p:blipFill>
          <a:blip r:embed="rId2"/>
          <a:stretch>
            <a:fillRect/>
          </a:stretch>
        </p:blipFill>
        <p:spPr>
          <a:xfrm>
            <a:off x="457200" y="1556792"/>
            <a:ext cx="8435280" cy="4320480"/>
          </a:xfrm>
          <a:prstGeom prst="rect">
            <a:avLst/>
          </a:prstGeom>
        </p:spPr>
      </p:pic>
    </p:spTree>
    <p:extLst>
      <p:ext uri="{BB962C8B-B14F-4D97-AF65-F5344CB8AC3E}">
        <p14:creationId xmlns:p14="http://schemas.microsoft.com/office/powerpoint/2010/main" val="3219634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1475656" y="827597"/>
            <a:ext cx="5976663" cy="4977667"/>
          </a:xfrm>
          <a:prstGeom prst="rect">
            <a:avLst/>
          </a:prstGeom>
        </p:spPr>
      </p:pic>
    </p:spTree>
    <p:extLst>
      <p:ext uri="{BB962C8B-B14F-4D97-AF65-F5344CB8AC3E}">
        <p14:creationId xmlns:p14="http://schemas.microsoft.com/office/powerpoint/2010/main" val="2494457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268760"/>
            <a:ext cx="8229600" cy="4248471"/>
          </a:xfrm>
        </p:spPr>
        <p:txBody>
          <a:bodyPr>
            <a:normAutofit fontScale="92500" lnSpcReduction="10000"/>
          </a:bodyPr>
          <a:lstStyle/>
          <a:p>
            <a:pPr algn="just"/>
            <a:r>
              <a:rPr lang="es-ES" sz="2000" dirty="0" smtClean="0">
                <a:latin typeface="Century Gothic" panose="020B0502020202020204" pitchFamily="34" charset="0"/>
              </a:rPr>
              <a:t>Mediante el Decreto Municipal Número 308 de fecha 25 de Junio de 2019, se adiciono la planta de personal de la Administración Central del Municipio de Chía, conforme Estudio Técnico de Planta realizado mediante Contrato Número 378 de 2017, suscrito con la Fundacion Creamos Colombia S.A.S., y de acuerdo a la Metodología establecida por el D.A.F.P.</a:t>
            </a:r>
          </a:p>
          <a:p>
            <a:pPr algn="just"/>
            <a:r>
              <a:rPr lang="es-ES" sz="2000" dirty="0" smtClean="0">
                <a:latin typeface="Century Gothic" panose="020B0502020202020204" pitchFamily="34" charset="0"/>
              </a:rPr>
              <a:t>Los cargos adicionados a la planta de personal en todos los niveles, fueron en un total de 137 empleos.</a:t>
            </a:r>
          </a:p>
          <a:p>
            <a:pPr algn="just"/>
            <a:r>
              <a:rPr lang="es-ES" sz="2000" dirty="0" smtClean="0">
                <a:latin typeface="Century Gothic" panose="020B0502020202020204" pitchFamily="34" charset="0"/>
              </a:rPr>
              <a:t>De la misma manera, se determino por parte de la consultoría, la supresión de 65 cargos, </a:t>
            </a:r>
          </a:p>
          <a:p>
            <a:pPr algn="just"/>
            <a:r>
              <a:rPr lang="es-ES" sz="2000" dirty="0" smtClean="0">
                <a:latin typeface="Century Gothic" panose="020B0502020202020204" pitchFamily="34" charset="0"/>
              </a:rPr>
              <a:t>Mediante la Resolución Número 2952 de junio 25 de 2019, se adiciono el Manual Especifico de Funciones y Competencias Laborales respecto de los empleos de niveles asesor, profesional, técnico y asistencial que no fueron objeto de oferta en el marco del proceso de convocatoria 517 de 2017</a:t>
            </a:r>
            <a:endParaRPr lang="es-ES" sz="2000" dirty="0">
              <a:latin typeface="Century Gothic" panose="020B0502020202020204" pitchFamily="34" charset="0"/>
            </a:endParaRPr>
          </a:p>
        </p:txBody>
      </p:sp>
    </p:spTree>
    <p:extLst>
      <p:ext uri="{BB962C8B-B14F-4D97-AF65-F5344CB8AC3E}">
        <p14:creationId xmlns:p14="http://schemas.microsoft.com/office/powerpoint/2010/main" val="23945075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2009775" y="953424"/>
            <a:ext cx="4869541" cy="4923848"/>
          </a:xfrm>
          <a:prstGeom prst="rect">
            <a:avLst/>
          </a:prstGeom>
        </p:spPr>
      </p:pic>
    </p:spTree>
    <p:extLst>
      <p:ext uri="{BB962C8B-B14F-4D97-AF65-F5344CB8AC3E}">
        <p14:creationId xmlns:p14="http://schemas.microsoft.com/office/powerpoint/2010/main" val="369084992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1416</TotalTime>
  <Words>1787</Words>
  <Application>Microsoft Office PowerPoint</Application>
  <PresentationFormat>Presentación en pantalla (4:3)</PresentationFormat>
  <Paragraphs>76</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Presentación de PowerPoint</vt:lpstr>
      <vt:lpstr>ESTRUCTURA RECIBIDA</vt:lpstr>
      <vt:lpstr>ESTRUCTURA ACTUAL </vt:lpstr>
      <vt:lpstr>Presentación de PowerPoint</vt:lpstr>
      <vt:lpstr> </vt:lpstr>
      <vt:lpstr>ESTRUCTURA ACTUAL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TEMAS RELEVANTES CONVOCATORIA Y DE SUPRESION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PROYECTOS1</dc:creator>
  <cp:lastModifiedBy>PASANTE ING.CIVIL1</cp:lastModifiedBy>
  <cp:revision>67</cp:revision>
  <cp:lastPrinted>2019-12-06T17:59:20Z</cp:lastPrinted>
  <dcterms:created xsi:type="dcterms:W3CDTF">2016-02-25T15:41:27Z</dcterms:created>
  <dcterms:modified xsi:type="dcterms:W3CDTF">2019-12-15T21:33:50Z</dcterms:modified>
</cp:coreProperties>
</file>